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4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7" r:id="rId6"/>
    <p:sldId id="260" r:id="rId7"/>
    <p:sldId id="262" r:id="rId8"/>
    <p:sldId id="263" r:id="rId9"/>
    <p:sldId id="264" r:id="rId10"/>
    <p:sldId id="265" r:id="rId11"/>
    <p:sldId id="261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45"/>
    <p:restoredTop sz="94663"/>
  </p:normalViewPr>
  <p:slideViewPr>
    <p:cSldViewPr snapToGrid="0" snapToObjects="1">
      <p:cViewPr>
        <p:scale>
          <a:sx n="80" d="100"/>
          <a:sy n="80" d="100"/>
        </p:scale>
        <p:origin x="1528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3E7823-1CFD-4E64-8D3F-9D91EB800A89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4B807E08-9BDB-4BAB-89E4-17CE1844C92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Cultural Inclusivity</a:t>
          </a:r>
        </a:p>
      </dgm:t>
    </dgm:pt>
    <dgm:pt modelId="{FCE05A52-88C9-438B-804F-720A35D69034}" type="parTrans" cxnId="{684521BD-3E85-402F-8CDB-2A51E0B5F7DA}">
      <dgm:prSet/>
      <dgm:spPr/>
      <dgm:t>
        <a:bodyPr/>
        <a:lstStyle/>
        <a:p>
          <a:endParaRPr lang="en-US"/>
        </a:p>
      </dgm:t>
    </dgm:pt>
    <dgm:pt modelId="{DAB5D7F6-3947-4DF3-BC61-9B729C926012}" type="sibTrans" cxnId="{684521BD-3E85-402F-8CDB-2A51E0B5F7DA}">
      <dgm:prSet/>
      <dgm:spPr/>
      <dgm:t>
        <a:bodyPr/>
        <a:lstStyle/>
        <a:p>
          <a:endParaRPr lang="en-US"/>
        </a:p>
      </dgm:t>
    </dgm:pt>
    <dgm:pt modelId="{B7F58D61-5CB5-4691-9EF2-025BB6AD6EC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Spices and eating rituals</a:t>
          </a:r>
        </a:p>
      </dgm:t>
    </dgm:pt>
    <dgm:pt modelId="{5CAF26F7-6B8D-4831-8E1E-C1D80A3D13B4}" type="parTrans" cxnId="{549656DC-4E24-48A6-BDE0-84FB1E078D48}">
      <dgm:prSet/>
      <dgm:spPr/>
      <dgm:t>
        <a:bodyPr/>
        <a:lstStyle/>
        <a:p>
          <a:endParaRPr lang="en-US"/>
        </a:p>
      </dgm:t>
    </dgm:pt>
    <dgm:pt modelId="{C2965ECC-15E6-4BC7-B922-9C29AA6EF0C0}" type="sibTrans" cxnId="{549656DC-4E24-48A6-BDE0-84FB1E078D48}">
      <dgm:prSet/>
      <dgm:spPr/>
      <dgm:t>
        <a:bodyPr/>
        <a:lstStyle/>
        <a:p>
          <a:endParaRPr lang="en-US"/>
        </a:p>
      </dgm:t>
    </dgm:pt>
    <dgm:pt modelId="{602EB7DB-A6C1-4E38-AF54-A0A9F97BEDE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Data from different backgrounds</a:t>
          </a:r>
        </a:p>
      </dgm:t>
    </dgm:pt>
    <dgm:pt modelId="{35B2ED73-154D-46E1-9469-FD7105B67AF6}" type="parTrans" cxnId="{CBF84299-7419-4668-B94C-2178F0EC54FC}">
      <dgm:prSet/>
      <dgm:spPr/>
      <dgm:t>
        <a:bodyPr/>
        <a:lstStyle/>
        <a:p>
          <a:endParaRPr lang="en-US"/>
        </a:p>
      </dgm:t>
    </dgm:pt>
    <dgm:pt modelId="{338405E9-646B-4CDB-AC2F-09715F524A70}" type="sibTrans" cxnId="{CBF84299-7419-4668-B94C-2178F0EC54FC}">
      <dgm:prSet/>
      <dgm:spPr/>
      <dgm:t>
        <a:bodyPr/>
        <a:lstStyle/>
        <a:p>
          <a:endParaRPr lang="en-US"/>
        </a:p>
      </dgm:t>
    </dgm:pt>
    <dgm:pt modelId="{5E064FAA-D1A1-884A-A895-1832683767F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Support of  ethnic stores</a:t>
          </a:r>
        </a:p>
      </dgm:t>
    </dgm:pt>
    <dgm:pt modelId="{0CFACCC2-923A-BD45-86BD-343ACF44ACA0}" type="parTrans" cxnId="{2374208A-D1CC-2E4B-BC21-7C0A6324E8E8}">
      <dgm:prSet/>
      <dgm:spPr/>
      <dgm:t>
        <a:bodyPr/>
        <a:lstStyle/>
        <a:p>
          <a:endParaRPr lang="en-US"/>
        </a:p>
      </dgm:t>
    </dgm:pt>
    <dgm:pt modelId="{FF83D23C-0511-C64D-8C6A-17395C22710E}" type="sibTrans" cxnId="{2374208A-D1CC-2E4B-BC21-7C0A6324E8E8}">
      <dgm:prSet/>
      <dgm:spPr/>
      <dgm:t>
        <a:bodyPr/>
        <a:lstStyle/>
        <a:p>
          <a:endParaRPr lang="en-US"/>
        </a:p>
      </dgm:t>
    </dgm:pt>
    <dgm:pt modelId="{40386C7A-35C9-4CF3-9733-D068BCE81354}" type="pres">
      <dgm:prSet presAssocID="{563E7823-1CFD-4E64-8D3F-9D91EB800A89}" presName="root" presStyleCnt="0">
        <dgm:presLayoutVars>
          <dgm:dir/>
          <dgm:resizeHandles val="exact"/>
        </dgm:presLayoutVars>
      </dgm:prSet>
      <dgm:spPr/>
    </dgm:pt>
    <dgm:pt modelId="{A4368586-56CA-4F7A-AD20-D395D02E14D6}" type="pres">
      <dgm:prSet presAssocID="{4B807E08-9BDB-4BAB-89E4-17CE1844C920}" presName="compNode" presStyleCnt="0"/>
      <dgm:spPr/>
    </dgm:pt>
    <dgm:pt modelId="{60FC019E-1892-4F1B-99E9-D29CF0384AB0}" type="pres">
      <dgm:prSet presAssocID="{4B807E08-9BDB-4BAB-89E4-17CE1844C920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98B4E715-D253-4A41-A1C1-D0D8B5260038}" type="pres">
      <dgm:prSet presAssocID="{4B807E08-9BDB-4BAB-89E4-17CE1844C920}" presName="spaceRect" presStyleCnt="0"/>
      <dgm:spPr/>
    </dgm:pt>
    <dgm:pt modelId="{20EF5142-0F9B-44DE-BA5A-51E1350BBF64}" type="pres">
      <dgm:prSet presAssocID="{4B807E08-9BDB-4BAB-89E4-17CE1844C920}" presName="textRect" presStyleLbl="revTx" presStyleIdx="0" presStyleCnt="4">
        <dgm:presLayoutVars>
          <dgm:chMax val="1"/>
          <dgm:chPref val="1"/>
        </dgm:presLayoutVars>
      </dgm:prSet>
      <dgm:spPr/>
    </dgm:pt>
    <dgm:pt modelId="{80F82BA7-72AB-4F11-97E7-6E6C3F9009F8}" type="pres">
      <dgm:prSet presAssocID="{DAB5D7F6-3947-4DF3-BC61-9B729C926012}" presName="sibTrans" presStyleCnt="0"/>
      <dgm:spPr/>
    </dgm:pt>
    <dgm:pt modelId="{9B4ED3D9-DA6C-493C-BE06-24500F0F6126}" type="pres">
      <dgm:prSet presAssocID="{B7F58D61-5CB5-4691-9EF2-025BB6AD6ECC}" presName="compNode" presStyleCnt="0"/>
      <dgm:spPr/>
    </dgm:pt>
    <dgm:pt modelId="{81AD910F-D053-48BC-8BC1-523BDC95E8A0}" type="pres">
      <dgm:prSet presAssocID="{B7F58D61-5CB5-4691-9EF2-025BB6AD6EC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ble Setting"/>
        </a:ext>
      </dgm:extLst>
    </dgm:pt>
    <dgm:pt modelId="{E9AEC716-F5FB-46E3-BCBC-DF113A899213}" type="pres">
      <dgm:prSet presAssocID="{B7F58D61-5CB5-4691-9EF2-025BB6AD6ECC}" presName="spaceRect" presStyleCnt="0"/>
      <dgm:spPr/>
    </dgm:pt>
    <dgm:pt modelId="{EC6AF978-B463-4B8E-BA52-BEAE85D4C38E}" type="pres">
      <dgm:prSet presAssocID="{B7F58D61-5CB5-4691-9EF2-025BB6AD6ECC}" presName="textRect" presStyleLbl="revTx" presStyleIdx="1" presStyleCnt="4">
        <dgm:presLayoutVars>
          <dgm:chMax val="1"/>
          <dgm:chPref val="1"/>
        </dgm:presLayoutVars>
      </dgm:prSet>
      <dgm:spPr/>
    </dgm:pt>
    <dgm:pt modelId="{F06B1346-ABDF-4429-87C3-B6D2FD58807F}" type="pres">
      <dgm:prSet presAssocID="{C2965ECC-15E6-4BC7-B922-9C29AA6EF0C0}" presName="sibTrans" presStyleCnt="0"/>
      <dgm:spPr/>
    </dgm:pt>
    <dgm:pt modelId="{22BD1959-6113-4424-9A18-78F72EC7CEFD}" type="pres">
      <dgm:prSet presAssocID="{602EB7DB-A6C1-4E38-AF54-A0A9F97BEDE9}" presName="compNode" presStyleCnt="0"/>
      <dgm:spPr/>
    </dgm:pt>
    <dgm:pt modelId="{8F3BF5B3-4F6B-41DF-A4B6-8761936A1C27}" type="pres">
      <dgm:prSet presAssocID="{602EB7DB-A6C1-4E38-AF54-A0A9F97BEDE9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5345E9E0-2EC4-40FC-9357-6376531458F1}" type="pres">
      <dgm:prSet presAssocID="{602EB7DB-A6C1-4E38-AF54-A0A9F97BEDE9}" presName="spaceRect" presStyleCnt="0"/>
      <dgm:spPr/>
    </dgm:pt>
    <dgm:pt modelId="{DE4EA212-C373-4337-B632-053CED5EBD04}" type="pres">
      <dgm:prSet presAssocID="{602EB7DB-A6C1-4E38-AF54-A0A9F97BEDE9}" presName="textRect" presStyleLbl="revTx" presStyleIdx="2" presStyleCnt="4">
        <dgm:presLayoutVars>
          <dgm:chMax val="1"/>
          <dgm:chPref val="1"/>
        </dgm:presLayoutVars>
      </dgm:prSet>
      <dgm:spPr/>
    </dgm:pt>
    <dgm:pt modelId="{0DEA6C48-320D-40B8-8482-E6004CB1E002}" type="pres">
      <dgm:prSet presAssocID="{338405E9-646B-4CDB-AC2F-09715F524A70}" presName="sibTrans" presStyleCnt="0"/>
      <dgm:spPr/>
    </dgm:pt>
    <dgm:pt modelId="{8B4B9D78-3D34-42DF-B5C7-9DC44225BD54}" type="pres">
      <dgm:prSet presAssocID="{5E064FAA-D1A1-884A-A895-1832683767F6}" presName="compNode" presStyleCnt="0"/>
      <dgm:spPr/>
    </dgm:pt>
    <dgm:pt modelId="{BCCB5116-50C2-480E-8A6D-7BDEFD1374AA}" type="pres">
      <dgm:prSet presAssocID="{5E064FAA-D1A1-884A-A895-1832683767F6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re"/>
        </a:ext>
      </dgm:extLst>
    </dgm:pt>
    <dgm:pt modelId="{3063AA91-C75A-4677-9DC0-51E92C9C87C6}" type="pres">
      <dgm:prSet presAssocID="{5E064FAA-D1A1-884A-A895-1832683767F6}" presName="spaceRect" presStyleCnt="0"/>
      <dgm:spPr/>
    </dgm:pt>
    <dgm:pt modelId="{C6C41A45-1F43-44F0-922D-6F8B9C138989}" type="pres">
      <dgm:prSet presAssocID="{5E064FAA-D1A1-884A-A895-1832683767F6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2DCAF327-E940-E74C-BFDA-5382B0314398}" type="presOf" srcId="{5E064FAA-D1A1-884A-A895-1832683767F6}" destId="{C6C41A45-1F43-44F0-922D-6F8B9C138989}" srcOrd="0" destOrd="0" presId="urn:microsoft.com/office/officeart/2018/2/layout/IconLabelList"/>
    <dgm:cxn modelId="{5030295C-2040-7646-AD33-E5361CABD2BC}" type="presOf" srcId="{4B807E08-9BDB-4BAB-89E4-17CE1844C920}" destId="{20EF5142-0F9B-44DE-BA5A-51E1350BBF64}" srcOrd="0" destOrd="0" presId="urn:microsoft.com/office/officeart/2018/2/layout/IconLabelList"/>
    <dgm:cxn modelId="{3B0D6180-E0D1-7744-8E70-ED2F90D2FB35}" type="presOf" srcId="{B7F58D61-5CB5-4691-9EF2-025BB6AD6ECC}" destId="{EC6AF978-B463-4B8E-BA52-BEAE85D4C38E}" srcOrd="0" destOrd="0" presId="urn:microsoft.com/office/officeart/2018/2/layout/IconLabelList"/>
    <dgm:cxn modelId="{2374208A-D1CC-2E4B-BC21-7C0A6324E8E8}" srcId="{563E7823-1CFD-4E64-8D3F-9D91EB800A89}" destId="{5E064FAA-D1A1-884A-A895-1832683767F6}" srcOrd="3" destOrd="0" parTransId="{0CFACCC2-923A-BD45-86BD-343ACF44ACA0}" sibTransId="{FF83D23C-0511-C64D-8C6A-17395C22710E}"/>
    <dgm:cxn modelId="{CBF84299-7419-4668-B94C-2178F0EC54FC}" srcId="{563E7823-1CFD-4E64-8D3F-9D91EB800A89}" destId="{602EB7DB-A6C1-4E38-AF54-A0A9F97BEDE9}" srcOrd="2" destOrd="0" parTransId="{35B2ED73-154D-46E1-9469-FD7105B67AF6}" sibTransId="{338405E9-646B-4CDB-AC2F-09715F524A70}"/>
    <dgm:cxn modelId="{976441AA-B4B8-354F-8629-88372D4812C7}" type="presOf" srcId="{602EB7DB-A6C1-4E38-AF54-A0A9F97BEDE9}" destId="{DE4EA212-C373-4337-B632-053CED5EBD04}" srcOrd="0" destOrd="0" presId="urn:microsoft.com/office/officeart/2018/2/layout/IconLabelList"/>
    <dgm:cxn modelId="{684521BD-3E85-402F-8CDB-2A51E0B5F7DA}" srcId="{563E7823-1CFD-4E64-8D3F-9D91EB800A89}" destId="{4B807E08-9BDB-4BAB-89E4-17CE1844C920}" srcOrd="0" destOrd="0" parTransId="{FCE05A52-88C9-438B-804F-720A35D69034}" sibTransId="{DAB5D7F6-3947-4DF3-BC61-9B729C926012}"/>
    <dgm:cxn modelId="{549656DC-4E24-48A6-BDE0-84FB1E078D48}" srcId="{563E7823-1CFD-4E64-8D3F-9D91EB800A89}" destId="{B7F58D61-5CB5-4691-9EF2-025BB6AD6ECC}" srcOrd="1" destOrd="0" parTransId="{5CAF26F7-6B8D-4831-8E1E-C1D80A3D13B4}" sibTransId="{C2965ECC-15E6-4BC7-B922-9C29AA6EF0C0}"/>
    <dgm:cxn modelId="{FF3CE5FF-D799-8E45-99AD-F75C019D3CFA}" type="presOf" srcId="{563E7823-1CFD-4E64-8D3F-9D91EB800A89}" destId="{40386C7A-35C9-4CF3-9733-D068BCE81354}" srcOrd="0" destOrd="0" presId="urn:microsoft.com/office/officeart/2018/2/layout/IconLabelList"/>
    <dgm:cxn modelId="{51B18F5C-082C-1D46-81C2-E0D6450A93FA}" type="presParOf" srcId="{40386C7A-35C9-4CF3-9733-D068BCE81354}" destId="{A4368586-56CA-4F7A-AD20-D395D02E14D6}" srcOrd="0" destOrd="0" presId="urn:microsoft.com/office/officeart/2018/2/layout/IconLabelList"/>
    <dgm:cxn modelId="{24FD1E63-3B79-C243-9892-3DA063946C85}" type="presParOf" srcId="{A4368586-56CA-4F7A-AD20-D395D02E14D6}" destId="{60FC019E-1892-4F1B-99E9-D29CF0384AB0}" srcOrd="0" destOrd="0" presId="urn:microsoft.com/office/officeart/2018/2/layout/IconLabelList"/>
    <dgm:cxn modelId="{990CD656-138E-A742-B46D-275E98AC6E68}" type="presParOf" srcId="{A4368586-56CA-4F7A-AD20-D395D02E14D6}" destId="{98B4E715-D253-4A41-A1C1-D0D8B5260038}" srcOrd="1" destOrd="0" presId="urn:microsoft.com/office/officeart/2018/2/layout/IconLabelList"/>
    <dgm:cxn modelId="{790C4393-0751-6C42-B135-BD38C82AE29F}" type="presParOf" srcId="{A4368586-56CA-4F7A-AD20-D395D02E14D6}" destId="{20EF5142-0F9B-44DE-BA5A-51E1350BBF64}" srcOrd="2" destOrd="0" presId="urn:microsoft.com/office/officeart/2018/2/layout/IconLabelList"/>
    <dgm:cxn modelId="{6B111B06-57AF-014B-B135-22B392919F49}" type="presParOf" srcId="{40386C7A-35C9-4CF3-9733-D068BCE81354}" destId="{80F82BA7-72AB-4F11-97E7-6E6C3F9009F8}" srcOrd="1" destOrd="0" presId="urn:microsoft.com/office/officeart/2018/2/layout/IconLabelList"/>
    <dgm:cxn modelId="{314D508A-4FA9-D442-BB9A-19A98A235240}" type="presParOf" srcId="{40386C7A-35C9-4CF3-9733-D068BCE81354}" destId="{9B4ED3D9-DA6C-493C-BE06-24500F0F6126}" srcOrd="2" destOrd="0" presId="urn:microsoft.com/office/officeart/2018/2/layout/IconLabelList"/>
    <dgm:cxn modelId="{699139D2-9FDC-E84F-9DC9-BB62C330F043}" type="presParOf" srcId="{9B4ED3D9-DA6C-493C-BE06-24500F0F6126}" destId="{81AD910F-D053-48BC-8BC1-523BDC95E8A0}" srcOrd="0" destOrd="0" presId="urn:microsoft.com/office/officeart/2018/2/layout/IconLabelList"/>
    <dgm:cxn modelId="{871E16DB-08BD-6347-BA10-80CD22453D99}" type="presParOf" srcId="{9B4ED3D9-DA6C-493C-BE06-24500F0F6126}" destId="{E9AEC716-F5FB-46E3-BCBC-DF113A899213}" srcOrd="1" destOrd="0" presId="urn:microsoft.com/office/officeart/2018/2/layout/IconLabelList"/>
    <dgm:cxn modelId="{721E73A6-8664-6E4A-AD95-6DD4AC133A7E}" type="presParOf" srcId="{9B4ED3D9-DA6C-493C-BE06-24500F0F6126}" destId="{EC6AF978-B463-4B8E-BA52-BEAE85D4C38E}" srcOrd="2" destOrd="0" presId="urn:microsoft.com/office/officeart/2018/2/layout/IconLabelList"/>
    <dgm:cxn modelId="{65B176E1-6E2C-A746-8DF9-D937D5CB1DE3}" type="presParOf" srcId="{40386C7A-35C9-4CF3-9733-D068BCE81354}" destId="{F06B1346-ABDF-4429-87C3-B6D2FD58807F}" srcOrd="3" destOrd="0" presId="urn:microsoft.com/office/officeart/2018/2/layout/IconLabelList"/>
    <dgm:cxn modelId="{10C70E4B-008C-B846-BEEF-38E2BF8B5C1C}" type="presParOf" srcId="{40386C7A-35C9-4CF3-9733-D068BCE81354}" destId="{22BD1959-6113-4424-9A18-78F72EC7CEFD}" srcOrd="4" destOrd="0" presId="urn:microsoft.com/office/officeart/2018/2/layout/IconLabelList"/>
    <dgm:cxn modelId="{F4BD51A4-59A1-A945-8D89-D4F2FD0CC031}" type="presParOf" srcId="{22BD1959-6113-4424-9A18-78F72EC7CEFD}" destId="{8F3BF5B3-4F6B-41DF-A4B6-8761936A1C27}" srcOrd="0" destOrd="0" presId="urn:microsoft.com/office/officeart/2018/2/layout/IconLabelList"/>
    <dgm:cxn modelId="{A6A7D9D0-E3CE-4C48-8ABA-034F6CF6F468}" type="presParOf" srcId="{22BD1959-6113-4424-9A18-78F72EC7CEFD}" destId="{5345E9E0-2EC4-40FC-9357-6376531458F1}" srcOrd="1" destOrd="0" presId="urn:microsoft.com/office/officeart/2018/2/layout/IconLabelList"/>
    <dgm:cxn modelId="{31B5BD44-2590-C34F-92F3-EF0907C4C3D9}" type="presParOf" srcId="{22BD1959-6113-4424-9A18-78F72EC7CEFD}" destId="{DE4EA212-C373-4337-B632-053CED5EBD04}" srcOrd="2" destOrd="0" presId="urn:microsoft.com/office/officeart/2018/2/layout/IconLabelList"/>
    <dgm:cxn modelId="{4D84606D-F7A0-EE44-B0C9-2D4C5798A533}" type="presParOf" srcId="{40386C7A-35C9-4CF3-9733-D068BCE81354}" destId="{0DEA6C48-320D-40B8-8482-E6004CB1E002}" srcOrd="5" destOrd="0" presId="urn:microsoft.com/office/officeart/2018/2/layout/IconLabelList"/>
    <dgm:cxn modelId="{D2B0D76B-6E95-BE49-8BE1-C85DCA92154A}" type="presParOf" srcId="{40386C7A-35C9-4CF3-9733-D068BCE81354}" destId="{8B4B9D78-3D34-42DF-B5C7-9DC44225BD54}" srcOrd="6" destOrd="0" presId="urn:microsoft.com/office/officeart/2018/2/layout/IconLabelList"/>
    <dgm:cxn modelId="{89E37FEF-03E8-3F4A-9697-DC01C02F2060}" type="presParOf" srcId="{8B4B9D78-3D34-42DF-B5C7-9DC44225BD54}" destId="{BCCB5116-50C2-480E-8A6D-7BDEFD1374AA}" srcOrd="0" destOrd="0" presId="urn:microsoft.com/office/officeart/2018/2/layout/IconLabelList"/>
    <dgm:cxn modelId="{0A0373BB-3866-8545-85B4-3861480740A8}" type="presParOf" srcId="{8B4B9D78-3D34-42DF-B5C7-9DC44225BD54}" destId="{3063AA91-C75A-4677-9DC0-51E92C9C87C6}" srcOrd="1" destOrd="0" presId="urn:microsoft.com/office/officeart/2018/2/layout/IconLabelList"/>
    <dgm:cxn modelId="{CD3E771A-B767-C44F-A51D-36AF7B9C687E}" type="presParOf" srcId="{8B4B9D78-3D34-42DF-B5C7-9DC44225BD54}" destId="{C6C41A45-1F43-44F0-922D-6F8B9C138989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FC019E-1892-4F1B-99E9-D29CF0384AB0}">
      <dsp:nvSpPr>
        <dsp:cNvPr id="0" name=""/>
        <dsp:cNvSpPr/>
      </dsp:nvSpPr>
      <dsp:spPr>
        <a:xfrm>
          <a:off x="1134975" y="1320379"/>
          <a:ext cx="932434" cy="93243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EF5142-0F9B-44DE-BA5A-51E1350BBF64}">
      <dsp:nvSpPr>
        <dsp:cNvPr id="0" name=""/>
        <dsp:cNvSpPr/>
      </dsp:nvSpPr>
      <dsp:spPr>
        <a:xfrm>
          <a:off x="565154" y="2544566"/>
          <a:ext cx="207207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Cultural Inclusivity</a:t>
          </a:r>
        </a:p>
      </dsp:txBody>
      <dsp:txXfrm>
        <a:off x="565154" y="2544566"/>
        <a:ext cx="2072076" cy="720000"/>
      </dsp:txXfrm>
    </dsp:sp>
    <dsp:sp modelId="{81AD910F-D053-48BC-8BC1-523BDC95E8A0}">
      <dsp:nvSpPr>
        <dsp:cNvPr id="0" name=""/>
        <dsp:cNvSpPr/>
      </dsp:nvSpPr>
      <dsp:spPr>
        <a:xfrm>
          <a:off x="3569665" y="1320379"/>
          <a:ext cx="932434" cy="93243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6AF978-B463-4B8E-BA52-BEAE85D4C38E}">
      <dsp:nvSpPr>
        <dsp:cNvPr id="0" name=""/>
        <dsp:cNvSpPr/>
      </dsp:nvSpPr>
      <dsp:spPr>
        <a:xfrm>
          <a:off x="2999844" y="2544566"/>
          <a:ext cx="207207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Spices and eating rituals</a:t>
          </a:r>
        </a:p>
      </dsp:txBody>
      <dsp:txXfrm>
        <a:off x="2999844" y="2544566"/>
        <a:ext cx="2072076" cy="720000"/>
      </dsp:txXfrm>
    </dsp:sp>
    <dsp:sp modelId="{8F3BF5B3-4F6B-41DF-A4B6-8761936A1C27}">
      <dsp:nvSpPr>
        <dsp:cNvPr id="0" name=""/>
        <dsp:cNvSpPr/>
      </dsp:nvSpPr>
      <dsp:spPr>
        <a:xfrm>
          <a:off x="6004355" y="1320379"/>
          <a:ext cx="932434" cy="93243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4EA212-C373-4337-B632-053CED5EBD04}">
      <dsp:nvSpPr>
        <dsp:cNvPr id="0" name=""/>
        <dsp:cNvSpPr/>
      </dsp:nvSpPr>
      <dsp:spPr>
        <a:xfrm>
          <a:off x="5434534" y="2544566"/>
          <a:ext cx="207207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Data from different backgrounds</a:t>
          </a:r>
        </a:p>
      </dsp:txBody>
      <dsp:txXfrm>
        <a:off x="5434534" y="2544566"/>
        <a:ext cx="2072076" cy="720000"/>
      </dsp:txXfrm>
    </dsp:sp>
    <dsp:sp modelId="{BCCB5116-50C2-480E-8A6D-7BDEFD1374AA}">
      <dsp:nvSpPr>
        <dsp:cNvPr id="0" name=""/>
        <dsp:cNvSpPr/>
      </dsp:nvSpPr>
      <dsp:spPr>
        <a:xfrm>
          <a:off x="8439046" y="1320379"/>
          <a:ext cx="932434" cy="93243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C41A45-1F43-44F0-922D-6F8B9C138989}">
      <dsp:nvSpPr>
        <dsp:cNvPr id="0" name=""/>
        <dsp:cNvSpPr/>
      </dsp:nvSpPr>
      <dsp:spPr>
        <a:xfrm>
          <a:off x="7869224" y="2544566"/>
          <a:ext cx="207207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Support of  ethnic stores</a:t>
          </a:r>
        </a:p>
      </dsp:txBody>
      <dsp:txXfrm>
        <a:off x="7869224" y="2544566"/>
        <a:ext cx="2072076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71F960-1869-124D-922D-95DA2C9284FF}" type="datetimeFigureOut">
              <a:rPr lang="en-US" smtClean="0"/>
              <a:t>4/14/20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06DEFA-6750-E441-9148-1806FBBF1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488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06DEFA-6750-E441-9148-1806FBBF1E5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05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4/14/20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612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82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575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267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607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4/14/20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696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4/14/20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833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641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4/14/20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887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4/14/20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332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4/14/20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432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4/14/20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05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3" r:id="rId10"/>
    <p:sldLayoutId id="2147483712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9.jpg"/><Relationship Id="rId4" Type="http://schemas.openxmlformats.org/officeDocument/2006/relationships/image" Target="../media/image4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microsoft.com/office/2007/relationships/media" Target="../media/media13.m4a"/><Relationship Id="rId7" Type="http://schemas.openxmlformats.org/officeDocument/2006/relationships/diagramLayout" Target="../diagrams/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diagramData" Target="../diagrams/data1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10" Type="http://schemas.microsoft.com/office/2007/relationships/diagramDrawing" Target="../diagrams/drawing1.xml"/><Relationship Id="rId4" Type="http://schemas.openxmlformats.org/officeDocument/2006/relationships/audio" Target="../media/media13.m4a"/><Relationship Id="rId9" Type="http://schemas.openxmlformats.org/officeDocument/2006/relationships/diagramColors" Target="../diagrams/colors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nyc.org/story/192190-healthy-eating-outreach-immigrants/" TargetMode="External"/><Relationship Id="rId2" Type="http://schemas.openxmlformats.org/officeDocument/2006/relationships/hyperlink" Target="https://www.migrationpolicy.org/article/frequently-requested-statistics-immigrants-and-immigration-united-states#Geography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s://www.frontiersin.org/articles/10.3389/fpubh.2018.00313" TargetMode="External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6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4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7.jpg"/><Relationship Id="rId4" Type="http://schemas.openxmlformats.org/officeDocument/2006/relationships/image" Target="../media/image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8.jpg"/><Relationship Id="rId4" Type="http://schemas.openxmlformats.org/officeDocument/2006/relationships/image" Target="../media/image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CB64AE-DD7E-4A1D-B9AC-65539E13DE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391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4D54E8-97D7-AF4A-AD01-D2E147AEA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r>
              <a:rPr lang="en-US" sz="5100" dirty="0"/>
              <a:t>OUR Plate: Models For Culturally Inclusive Nutrition Education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E5651E-67F2-654E-B223-7B62060B88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 fontScale="92500"/>
          </a:bodyPr>
          <a:lstStyle/>
          <a:p>
            <a:r>
              <a:rPr lang="en-US" sz="2600" dirty="0"/>
              <a:t>Rita Ntim-Gyakari, Dr. Sandra Bargainnier, Dr. Najah Zaaeed</a:t>
            </a:r>
          </a:p>
        </p:txBody>
      </p:sp>
      <p:pic>
        <p:nvPicPr>
          <p:cNvPr id="5" name="Online Media 4" descr="Slide 1">
            <a:hlinkClick r:id="" action="ppaction://media"/>
            <a:extLst>
              <a:ext uri="{FF2B5EF4-FFF2-40B4-BE49-F238E27FC236}">
                <a16:creationId xmlns:a16="http://schemas.microsoft.com/office/drawing/2014/main" id="{B971755E-7F00-1049-804E-6FF21D20C6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9055" y="591793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8148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6646FC9-C66D-4EC7-8310-0DD4ACC49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4E2FB-FACC-2E42-B747-EB91FC8C3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31034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Results</a:t>
            </a:r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844CB31-A2BA-7148-A214-381486EA01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0796" y="2425168"/>
            <a:ext cx="3601002" cy="3226826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D5A5D153-9470-8846-BC55-D912E8A4C092}"/>
              </a:ext>
            </a:extLst>
          </p:cNvPr>
          <p:cNvSpPr/>
          <p:nvPr/>
        </p:nvSpPr>
        <p:spPr>
          <a:xfrm>
            <a:off x="3641798" y="3683703"/>
            <a:ext cx="1223169" cy="1989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2CADD73F-FD5C-894E-A65C-D4F1FF80D8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4967" y="2069432"/>
            <a:ext cx="7307981" cy="4788568"/>
          </a:xfrm>
          <a:prstGeom prst="rect">
            <a:avLst/>
          </a:prstGeom>
        </p:spPr>
      </p:pic>
      <p:pic>
        <p:nvPicPr>
          <p:cNvPr id="8" name="Online Media 7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F52A6B0-C280-0042-B496-64E5D65E18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6948" y="578272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90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7">
            <a:extLst>
              <a:ext uri="{FF2B5EF4-FFF2-40B4-BE49-F238E27FC236}">
                <a16:creationId xmlns:a16="http://schemas.microsoft.com/office/drawing/2014/main" id="{AFF8D2E5-2C4E-47B1-930B-6C82B7C31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E9209C-F021-7F4B-8D25-4F610E353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1312"/>
            <a:ext cx="10506456" cy="1010264"/>
          </a:xfrm>
        </p:spPr>
        <p:txBody>
          <a:bodyPr anchor="ctr">
            <a:normAutofit/>
          </a:bodyPr>
          <a:lstStyle/>
          <a:p>
            <a:r>
              <a:rPr lang="en-US" dirty="0"/>
              <a:t>Future Avenue</a:t>
            </a:r>
          </a:p>
        </p:txBody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id="{801E4ADA-0EA9-4930-846E-3C11E8BED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7618"/>
            <a:ext cx="128016" cy="6314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1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380864"/>
            <a:ext cx="1050645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1EAEA5C-F9B1-470A-BD58-764D43EC2E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9869809"/>
              </p:ext>
            </p:extLst>
          </p:nvPr>
        </p:nvGraphicFramePr>
        <p:xfrm>
          <a:off x="838200" y="1650222"/>
          <a:ext cx="10506456" cy="4584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8" name="Online Media 7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3C274AC-DDF2-8040-AEC8-35D9AD4A24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1800" y="5950216"/>
            <a:ext cx="812800" cy="812800"/>
          </a:xfrm>
          <a:prstGeom prst="rect">
            <a:avLst/>
          </a:prstGeom>
        </p:spPr>
      </p:pic>
      <p:pic>
        <p:nvPicPr>
          <p:cNvPr id="9" name="Online Media 8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5A81689-74D6-7B41-95A6-ACFE7668D46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38256" y="590272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80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8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E6665-9E19-9D4A-90D4-B44C6F015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ED3890-9F2E-1D49-B982-C2E8973EF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Batalova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J.,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Batalova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 B. J., Blizzard, B., &amp; Bolter, J. (2020, February 14). Frequently Requested Statistics on Immigrants and Immigration in the United States. Retrieved from 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https://www.migrationpolicy.org/article/frequently-requested-statistics-immigrants-and-immigration-united-states#Geography</a:t>
            </a: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Chilton, M., M. M. Black, C. Berkowitz, P. H. Casey, J. Cook, D.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Cutts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R. R. Jacobs, et al. 2009. “Food Insecurity and Risk of Poor Health Among US-Born Children of Immigrants.” </a:t>
            </a:r>
            <a:r>
              <a:rPr lang="en-US" sz="5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American Journal of Public Health 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99(3): 556–562.</a:t>
            </a:r>
          </a:p>
          <a:p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Fraser, L., G. Clarke, J. Cade, and K. Edwards. 2012. “Fast Food and Obesity.” </a:t>
            </a:r>
            <a:r>
              <a:rPr lang="en-US" sz="5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American Journal of Preventive Medicine 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 (5): E77-E85.</a:t>
            </a:r>
          </a:p>
          <a:p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Gold, A., Yu, N.,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Buro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B., &amp; Garden-Robinson, J. (2014). Discussion Map and Cooking Classes: Testing the Effectiveness of Teaching Food Safety to Immigrants and Refugees. </a:t>
            </a:r>
            <a:r>
              <a:rPr lang="en-US" sz="5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Journal of Nutrition Education and Behavior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(6), 547–553.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10.1016/j.jneb.2013.11.014</a:t>
            </a:r>
          </a:p>
          <a:p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Nutritionists Cater Healthy Eating Programs to Immigrants: WNYC: New York Public Radio, Podcasts, Live Streaming Radio, News. (2012, March). Retrieved from 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https://www.wnyc.org/story/192190-healthy-eating-outreach-immigrants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Radford, J. (2019, June 17). Key findings about U.S. immigrants. Retrieved from https://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www.pewresearch.org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/fact-tank/2019/06/17/key-findings-about-u-s-immigrants/</a:t>
            </a:r>
          </a:p>
          <a:p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endParaRPr lang="en-US" sz="1300" dirty="0"/>
          </a:p>
          <a:p>
            <a:pPr marL="0" indent="0">
              <a:buNone/>
            </a:pP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383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F8079-6638-7744-A0AA-63E0A5F89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9745E-824E-484F-8170-F7E8952E70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sz="2900" dirty="0"/>
              <a:t>Choose MyPlate.gov is a public health campaign sponsored by the United States Department of Agriculture (USDA). Its goal is to help schools, health agencies, and individuals make food choices to improve health outcomes.</a:t>
            </a:r>
          </a:p>
          <a:p>
            <a:pPr lvl="1"/>
            <a:r>
              <a:rPr lang="en-US" sz="2900" dirty="0"/>
              <a:t>More than 40 million people living in the US were born in another country. That is one-fifth of world’s immigrants as of 2017 (Radford, J. 2019)</a:t>
            </a:r>
          </a:p>
          <a:p>
            <a:pPr lvl="1"/>
            <a:r>
              <a:rPr lang="en-US" sz="2900" dirty="0"/>
              <a:t>Immigrants are 13.6% of U.S population (Radford, J. 2019)</a:t>
            </a:r>
          </a:p>
          <a:p>
            <a:pPr lvl="1"/>
            <a:r>
              <a:rPr lang="en-US" sz="2900" dirty="0"/>
              <a:t>In 2018, 22,491 refugees were resettled in the US </a:t>
            </a:r>
          </a:p>
          <a:p>
            <a:pPr lvl="1"/>
            <a:r>
              <a:rPr lang="en-US" sz="2900" dirty="0"/>
              <a:t>Refugees and Immigrants to the United States face multiple challenges in languages, health care, culture, jobs and many more  (Chiton et al. 2009).</a:t>
            </a:r>
          </a:p>
          <a:p>
            <a:endParaRPr lang="en-US" sz="2900" dirty="0"/>
          </a:p>
          <a:p>
            <a:r>
              <a:rPr lang="en-US" sz="2900" dirty="0"/>
              <a:t>The purpose of this research is to analyze the USDA Choose MyPlate website for cultural appropriateness and inclusion </a:t>
            </a:r>
            <a:br>
              <a:rPr lang="en-US" sz="2900" dirty="0"/>
            </a:br>
            <a:endParaRPr lang="en-US" sz="2900" dirty="0"/>
          </a:p>
          <a:p>
            <a:pPr lvl="1"/>
            <a:r>
              <a:rPr lang="en-US" sz="2900" dirty="0"/>
              <a:t>To highlight the importance of nutrition education programs to reduce health consequences in these communities. </a:t>
            </a:r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</p:txBody>
      </p:sp>
      <p:pic>
        <p:nvPicPr>
          <p:cNvPr id="5" name="Online Media 4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A1868FF-7313-944B-BB57-2E02255A41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70896" y="59029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900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B65649-7F34-C342-BE22-30EB7124D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547" y="1122363"/>
            <a:ext cx="3324332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Theoretical Framework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96296213-56EB-B04E-B61A-98908ECB90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629366" y="955751"/>
            <a:ext cx="6846363" cy="4946497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58A43EF-9E21-C148-B2AA-042CCE2AC29B}"/>
              </a:ext>
            </a:extLst>
          </p:cNvPr>
          <p:cNvCxnSpPr>
            <a:cxnSpLocks/>
          </p:cNvCxnSpPr>
          <p:nvPr/>
        </p:nvCxnSpPr>
        <p:spPr>
          <a:xfrm flipV="1">
            <a:off x="8438147" y="1122363"/>
            <a:ext cx="1941095" cy="14496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2EC6354-41F3-2F46-8331-1DB7E631B17D}"/>
              </a:ext>
            </a:extLst>
          </p:cNvPr>
          <p:cNvCxnSpPr>
            <a:cxnSpLocks/>
          </p:cNvCxnSpPr>
          <p:nvPr/>
        </p:nvCxnSpPr>
        <p:spPr>
          <a:xfrm>
            <a:off x="7716252" y="5285874"/>
            <a:ext cx="2213811" cy="95450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6379FFC-7B05-D844-AF17-FF277415228D}"/>
              </a:ext>
            </a:extLst>
          </p:cNvPr>
          <p:cNvCxnSpPr>
            <a:cxnSpLocks/>
          </p:cNvCxnSpPr>
          <p:nvPr/>
        </p:nvCxnSpPr>
        <p:spPr>
          <a:xfrm>
            <a:off x="9480884" y="3089924"/>
            <a:ext cx="2061411" cy="181275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8328C46-4EC9-7640-9CDC-4D0524765BC6}"/>
              </a:ext>
            </a:extLst>
          </p:cNvPr>
          <p:cNvCxnSpPr>
            <a:cxnSpLocks/>
          </p:cNvCxnSpPr>
          <p:nvPr/>
        </p:nvCxnSpPr>
        <p:spPr>
          <a:xfrm>
            <a:off x="8726905" y="4326497"/>
            <a:ext cx="2886443" cy="64655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DBFE9FD-80B3-E148-9E91-301199526270}"/>
              </a:ext>
            </a:extLst>
          </p:cNvPr>
          <p:cNvCxnSpPr>
            <a:cxnSpLocks/>
          </p:cNvCxnSpPr>
          <p:nvPr/>
        </p:nvCxnSpPr>
        <p:spPr>
          <a:xfrm flipV="1">
            <a:off x="8582526" y="1194844"/>
            <a:ext cx="1796716" cy="196545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DD41CD8D-0511-6D43-9403-C0769BAF8B9A}"/>
              </a:ext>
            </a:extLst>
          </p:cNvPr>
          <p:cNvSpPr txBox="1"/>
          <p:nvPr/>
        </p:nvSpPr>
        <p:spPr>
          <a:xfrm>
            <a:off x="10475729" y="5047498"/>
            <a:ext cx="1588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Food access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8B09AC4-81CF-0742-9E92-93206F52AC59}"/>
              </a:ext>
            </a:extLst>
          </p:cNvPr>
          <p:cNvSpPr txBox="1"/>
          <p:nvPr/>
        </p:nvSpPr>
        <p:spPr>
          <a:xfrm rot="10800000" flipH="1" flipV="1">
            <a:off x="9672253" y="6215069"/>
            <a:ext cx="1941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Food utilization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B93123B-CF96-D54D-9D61-134FE40A3C80}"/>
              </a:ext>
            </a:extLst>
          </p:cNvPr>
          <p:cNvSpPr txBox="1"/>
          <p:nvPr/>
        </p:nvSpPr>
        <p:spPr>
          <a:xfrm>
            <a:off x="10226274" y="1186870"/>
            <a:ext cx="1588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Food availability</a:t>
            </a:r>
          </a:p>
        </p:txBody>
      </p:sp>
      <p:pic>
        <p:nvPicPr>
          <p:cNvPr id="41" name="Online Media 40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376DB28-AC7D-954F-8269-139CC8598A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4296" y="603653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396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7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408A8-7600-9C45-A8FB-68B23AE9B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584AC-680E-EA46-BBD5-6159B4401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Intensively reviewed websites and literature</a:t>
            </a:r>
          </a:p>
          <a:p>
            <a:r>
              <a:rPr lang="en-US" dirty="0"/>
              <a:t>Intensively analyzed the USDA MyPlate government website for images, activities and meal plans that were representative of culturally responsive nutrition recommendation</a:t>
            </a:r>
          </a:p>
          <a:p>
            <a:r>
              <a:rPr lang="en-US" dirty="0"/>
              <a:t>Developed an informal assessment by talking to family and friends to create OUR PLATE sample graphics that are more inclusive of the diverse population in the United States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Online Media 3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958F446-18CF-124A-A503-0F95906A4D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70896" y="5765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826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D4EF86A-D7A3-F940-B58A-DFE62F726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DC32E1C-A1A5-F64C-A31C-59CBE8CC0A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1960694"/>
            <a:ext cx="4937760" cy="82391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USDA My Plate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6E6FDAA-D05F-3D4A-A682-BC21365D9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017084"/>
            <a:ext cx="4937760" cy="296851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Food groups</a:t>
            </a:r>
          </a:p>
          <a:p>
            <a:r>
              <a:rPr lang="en-US" dirty="0"/>
              <a:t>Language</a:t>
            </a:r>
          </a:p>
          <a:p>
            <a:r>
              <a:rPr lang="en-US" dirty="0"/>
              <a:t>Plan</a:t>
            </a:r>
          </a:p>
          <a:p>
            <a:r>
              <a:rPr lang="en-US" dirty="0"/>
              <a:t>Recipes</a:t>
            </a:r>
          </a:p>
          <a:p>
            <a:r>
              <a:rPr lang="en-US" dirty="0"/>
              <a:t>Browse by Audience</a:t>
            </a:r>
          </a:p>
          <a:p>
            <a:r>
              <a:rPr lang="en-US" dirty="0"/>
              <a:t>Activities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C362F30-87C5-9649-B4F4-E1A7010DAB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1960694"/>
            <a:ext cx="4937760" cy="82391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Literature/Non-Profit Organizations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B5EFEB5-7BB9-BC4A-AD8F-47F1CF5870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017084"/>
            <a:ext cx="4937760" cy="296851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Nutrition/Cooking Classes </a:t>
            </a:r>
          </a:p>
          <a:p>
            <a:r>
              <a:rPr lang="en-US" dirty="0"/>
              <a:t> Religion </a:t>
            </a:r>
          </a:p>
          <a:p>
            <a:endParaRPr lang="en-US" dirty="0"/>
          </a:p>
        </p:txBody>
      </p:sp>
      <p:pic>
        <p:nvPicPr>
          <p:cNvPr id="11" name="Online Media 10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19C3F7E-C096-0D43-BD87-3C79225F2A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2768" y="5811674"/>
            <a:ext cx="812800" cy="812800"/>
          </a:xfrm>
          <a:prstGeom prst="rect">
            <a:avLst/>
          </a:prstGeom>
        </p:spPr>
      </p:pic>
      <p:pic>
        <p:nvPicPr>
          <p:cNvPr id="12" name="Online Media 11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CE3367E-2F8D-E142-AC34-7623BD11B67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70896" y="560484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644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8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6646FC9-C66D-4EC7-8310-0DD4ACC49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4E2FB-FACC-2E42-B747-EB91FC8C3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31034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Results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844CB31-A2BA-7148-A214-381486EA01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1464" y="2204048"/>
            <a:ext cx="3185084" cy="3657601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D5A5D153-9470-8846-BC55-D912E8A4C092}"/>
              </a:ext>
            </a:extLst>
          </p:cNvPr>
          <p:cNvSpPr/>
          <p:nvPr/>
        </p:nvSpPr>
        <p:spPr>
          <a:xfrm>
            <a:off x="3256548" y="3691965"/>
            <a:ext cx="1223169" cy="1327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448FBEB5-BCC7-A448-A8FF-488ABDFBED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9717" y="1929448"/>
            <a:ext cx="7693234" cy="4928552"/>
          </a:xfrm>
          <a:prstGeom prst="rect">
            <a:avLst/>
          </a:prstGeom>
        </p:spPr>
      </p:pic>
      <p:pic>
        <p:nvPicPr>
          <p:cNvPr id="8" name="Online Media 7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C92B82F-40EC-C24A-85B2-6E364EA589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6948" y="598378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91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6646FC9-C66D-4EC7-8310-0DD4ACC49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4E2FB-FACC-2E42-B747-EB91FC8C3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31034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Results</a:t>
            </a:r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844CB31-A2BA-7148-A214-381486EA01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9057" y="2417602"/>
            <a:ext cx="3740267" cy="3814715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D5A5D153-9470-8846-BC55-D912E8A4C092}"/>
              </a:ext>
            </a:extLst>
          </p:cNvPr>
          <p:cNvSpPr/>
          <p:nvPr/>
        </p:nvSpPr>
        <p:spPr>
          <a:xfrm>
            <a:off x="3689096" y="3776489"/>
            <a:ext cx="1223169" cy="1989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94F4F6-48F2-8D45-AED6-1FF4A03037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2265" y="1897207"/>
            <a:ext cx="7225780" cy="4739120"/>
          </a:xfrm>
          <a:prstGeom prst="rect">
            <a:avLst/>
          </a:prstGeom>
        </p:spPr>
      </p:pic>
      <p:pic>
        <p:nvPicPr>
          <p:cNvPr id="7" name="Online Media 6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DB4ED88-70BD-9A47-996E-504306613F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6948" y="582591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227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6646FC9-C66D-4EC7-8310-0DD4ACC49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4E2FB-FACC-2E42-B747-EB91FC8C3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31034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Results</a:t>
            </a:r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844CB31-A2BA-7148-A214-381486EA01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0665" y="2630905"/>
            <a:ext cx="3791503" cy="3601412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D5A5D153-9470-8846-BC55-D912E8A4C092}"/>
              </a:ext>
            </a:extLst>
          </p:cNvPr>
          <p:cNvSpPr/>
          <p:nvPr/>
        </p:nvSpPr>
        <p:spPr>
          <a:xfrm>
            <a:off x="3723998" y="4214174"/>
            <a:ext cx="1223169" cy="1989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A0A960A1-6433-CC40-BB32-1440D73CE8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7167" y="1929448"/>
            <a:ext cx="7225781" cy="4928552"/>
          </a:xfrm>
          <a:prstGeom prst="rect">
            <a:avLst/>
          </a:prstGeom>
        </p:spPr>
      </p:pic>
      <p:pic>
        <p:nvPicPr>
          <p:cNvPr id="8" name="Online Media 7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E59664C-6CF3-854D-896D-072B4D6B56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6948" y="59833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395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6646FC9-C66D-4EC7-8310-0DD4ACC49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4E2FB-FACC-2E42-B747-EB91FC8C3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31034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Results</a:t>
            </a:r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844CB31-A2BA-7148-A214-381486EA01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9739" y="2364903"/>
            <a:ext cx="3345630" cy="3281690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D5A5D153-9470-8846-BC55-D912E8A4C092}"/>
              </a:ext>
            </a:extLst>
          </p:cNvPr>
          <p:cNvSpPr/>
          <p:nvPr/>
        </p:nvSpPr>
        <p:spPr>
          <a:xfrm>
            <a:off x="3435369" y="3683703"/>
            <a:ext cx="1223169" cy="1989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2389C0DB-EC5D-5248-BDE2-25CF46066A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8538" y="2069432"/>
            <a:ext cx="7514412" cy="4788567"/>
          </a:xfrm>
          <a:prstGeom prst="rect">
            <a:avLst/>
          </a:prstGeom>
        </p:spPr>
      </p:pic>
      <p:pic>
        <p:nvPicPr>
          <p:cNvPr id="8" name="Online Media 7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6797EF0-95A9-AE46-9E67-9A98D731C3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0150" y="588710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454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ccentBoxVTI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</TotalTime>
  <Words>591</Words>
  <Application>Microsoft Macintosh PowerPoint</Application>
  <PresentationFormat>Widescreen</PresentationFormat>
  <Paragraphs>52</Paragraphs>
  <Slides>12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Avenir Next LT Pro</vt:lpstr>
      <vt:lpstr>Calibri</vt:lpstr>
      <vt:lpstr>Times New Roman</vt:lpstr>
      <vt:lpstr>AccentBoxVTI</vt:lpstr>
      <vt:lpstr>OUR Plate: Models For Culturally Inclusive Nutrition Education</vt:lpstr>
      <vt:lpstr>Introduction</vt:lpstr>
      <vt:lpstr>Theoretical Framework</vt:lpstr>
      <vt:lpstr>Methods</vt:lpstr>
      <vt:lpstr>Comparison </vt:lpstr>
      <vt:lpstr>Results</vt:lpstr>
      <vt:lpstr>Results</vt:lpstr>
      <vt:lpstr>Results</vt:lpstr>
      <vt:lpstr>Results</vt:lpstr>
      <vt:lpstr>Results</vt:lpstr>
      <vt:lpstr>Future Avenue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Plate: Models For Culturally Inclusive Nutrition Education</dc:title>
  <dc:creator>rita ntim-gyakari</dc:creator>
  <cp:lastModifiedBy>rita ntim-gyakari</cp:lastModifiedBy>
  <cp:revision>12</cp:revision>
  <dcterms:created xsi:type="dcterms:W3CDTF">2020-04-14T20:29:09Z</dcterms:created>
  <dcterms:modified xsi:type="dcterms:W3CDTF">2020-04-15T01:28:22Z</dcterms:modified>
</cp:coreProperties>
</file>